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62" r:id="rId10"/>
    <p:sldId id="264" r:id="rId11"/>
    <p:sldId id="278" r:id="rId12"/>
    <p:sldId id="268" r:id="rId13"/>
    <p:sldId id="285" r:id="rId14"/>
    <p:sldId id="270" r:id="rId15"/>
    <p:sldId id="287" r:id="rId16"/>
    <p:sldId id="288" r:id="rId17"/>
    <p:sldId id="289" r:id="rId18"/>
    <p:sldId id="290" r:id="rId19"/>
    <p:sldId id="294" r:id="rId20"/>
    <p:sldId id="295" r:id="rId21"/>
    <p:sldId id="291" r:id="rId22"/>
    <p:sldId id="292" r:id="rId23"/>
    <p:sldId id="284" r:id="rId24"/>
    <p:sldId id="293" r:id="rId25"/>
    <p:sldId id="296" r:id="rId26"/>
    <p:sldId id="297" r:id="rId27"/>
    <p:sldId id="275" r:id="rId28"/>
    <p:sldId id="286" r:id="rId29"/>
    <p:sldId id="277" r:id="rId3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486" autoAdjust="0"/>
  </p:normalViewPr>
  <p:slideViewPr>
    <p:cSldViewPr>
      <p:cViewPr varScale="1">
        <p:scale>
          <a:sx n="133" d="100"/>
          <a:sy n="133" d="100"/>
        </p:scale>
        <p:origin x="984" y="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7" y="0"/>
            <a:ext cx="91601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2362201" y="666750"/>
            <a:ext cx="6754906" cy="75084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4000" b="1" spc="-575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28203" y="285750"/>
            <a:ext cx="9143998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21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spc="-15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 err="1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 err="1" smtClean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" y="1007198"/>
            <a:ext cx="8991599" cy="4002952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 9:00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Опоздавшим</a:t>
            </a:r>
            <a:r>
              <a:rPr lang="ru-RU" sz="3200" dirty="0" smtClean="0"/>
              <a:t> участникам повторно инструктаж </a:t>
            </a:r>
            <a:r>
              <a:rPr lang="ru-RU" sz="3200" b="1" dirty="0" smtClean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6028199" y="979448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000" y="886944"/>
            <a:ext cx="5989799" cy="4256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</a:rPr>
              <a:t>другом</a:t>
            </a:r>
            <a:r>
              <a:rPr lang="ru-RU" dirty="0" smtClean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" y="1121656"/>
            <a:ext cx="8991600" cy="37360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200" dirty="0" smtClean="0"/>
              <a:t>	</a:t>
            </a:r>
            <a:r>
              <a:rPr lang="ru-RU" sz="2200" dirty="0" smtClean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2200" dirty="0" smtClean="0"/>
          </a:p>
          <a:p>
            <a:pPr marL="114300"/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а) </a:t>
            </a:r>
            <a:r>
              <a:rPr lang="ru-RU" sz="2200" dirty="0" err="1" smtClean="0"/>
              <a:t>гелевая</a:t>
            </a:r>
            <a:r>
              <a:rPr lang="ru-RU" sz="2200" dirty="0" smtClean="0"/>
              <a:t> или капиллярная ручка с чернилами черного цвета;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б) документ, удостоверяющий личность;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в) средства обучения и 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г) лекарства и питание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д) специальные технические средства (для лиц, указанных в </a:t>
            </a:r>
            <a:r>
              <a:rPr lang="ru-RU" sz="2200" dirty="0" smtClean="0">
                <a:solidFill>
                  <a:schemeClr val="tx1"/>
                </a:solidFill>
                <a:hlinkClick r:id="rId2"/>
              </a:rPr>
              <a:t>пункте</a:t>
            </a:r>
            <a:r>
              <a:rPr lang="ru-RU" sz="2200" dirty="0" smtClean="0">
                <a:hlinkClick r:id="rId2"/>
              </a:rPr>
              <a:t> </a:t>
            </a:r>
            <a:r>
              <a:rPr lang="ru-RU" sz="2200" dirty="0" smtClean="0"/>
              <a:t>53 настоящего Порядка)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" y="1428750"/>
            <a:ext cx="8915400" cy="335280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Информирование</a:t>
            </a:r>
            <a:r>
              <a:rPr lang="ru-RU" sz="3200" dirty="0" smtClean="0"/>
              <a:t> участников экзамена за </a:t>
            </a:r>
            <a:r>
              <a:rPr lang="ru-RU" sz="3200" b="1" dirty="0" smtClean="0"/>
              <a:t>30 и за 5 минут </a:t>
            </a:r>
            <a:r>
              <a:rPr lang="ru-RU" sz="3200" dirty="0" smtClean="0"/>
              <a:t>до окончания экзамена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По истечении времени </a:t>
            </a:r>
            <a:r>
              <a:rPr lang="ru-RU" sz="3200" dirty="0" smtClean="0"/>
              <a:t>экзамена необходимо положить ручку на стол и </a:t>
            </a:r>
            <a:r>
              <a:rPr lang="ru-RU" sz="3200" b="1" dirty="0" smtClean="0"/>
              <a:t>прекратить выполнение экзаменационной работы</a:t>
            </a:r>
            <a:endParaRPr lang="ru-RU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6200" y="1504950"/>
            <a:ext cx="89154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/>
              <a:t>ГИА-9 году </a:t>
            </a:r>
            <a:r>
              <a:rPr lang="ru-RU" sz="2400" dirty="0"/>
              <a:t>имеют </a:t>
            </a:r>
            <a:r>
              <a:rPr lang="ru-RU" sz="2400" dirty="0" smtClean="0"/>
              <a:t>право </a:t>
            </a:r>
            <a:r>
              <a:rPr lang="ru-RU" sz="2400" dirty="0"/>
              <a:t>на увеличение продолжительности экзамена на 1,5 </a:t>
            </a:r>
            <a:r>
              <a:rPr lang="ru-RU" sz="2400" dirty="0" smtClean="0"/>
              <a:t>часа, </a:t>
            </a:r>
            <a:r>
              <a:rPr lang="ru-RU" sz="2400" dirty="0"/>
              <a:t>создание </a:t>
            </a:r>
            <a:r>
              <a:rPr lang="ru-RU" sz="2400" dirty="0" smtClean="0"/>
              <a:t>специальных </a:t>
            </a:r>
            <a:r>
              <a:rPr lang="ru-RU" sz="2400" dirty="0"/>
              <a:t>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0" y="2313559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 smtClean="0">
                <a:latin typeface="Microsoft Sans Serif"/>
                <a:cs typeface="Microsoft Sans Serif"/>
              </a:rPr>
              <a:t>ПМПК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6" y="1956308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 err="1">
                <a:latin typeface="Microsoft Sans Serif"/>
                <a:cs typeface="Microsoft Sans Serif"/>
              </a:rPr>
              <a:t>ре</a:t>
            </a:r>
            <a:r>
              <a:rPr sz="1600" spc="-30" dirty="0" err="1">
                <a:latin typeface="Microsoft Sans Serif"/>
                <a:cs typeface="Microsoft Sans Serif"/>
              </a:rPr>
              <a:t>ком</a:t>
            </a:r>
            <a:r>
              <a:rPr sz="1600" spc="-10" dirty="0" err="1">
                <a:latin typeface="Microsoft Sans Serif"/>
                <a:cs typeface="Microsoft Sans Serif"/>
              </a:rPr>
              <a:t>ендо</a:t>
            </a:r>
            <a:r>
              <a:rPr sz="1600" spc="-15" dirty="0" err="1">
                <a:latin typeface="Microsoft Sans Serif"/>
                <a:cs typeface="Microsoft Sans Serif"/>
              </a:rPr>
              <a:t>ван</a:t>
            </a:r>
            <a:r>
              <a:rPr sz="1600" spc="-20" dirty="0" err="1">
                <a:latin typeface="Microsoft Sans Serif"/>
                <a:cs typeface="Microsoft Sans Serif"/>
              </a:rPr>
              <a:t>н</a:t>
            </a:r>
            <a:r>
              <a:rPr sz="1600" spc="-5" dirty="0" err="1">
                <a:latin typeface="Microsoft Sans Serif"/>
                <a:cs typeface="Microsoft Sans Serif"/>
              </a:rPr>
              <a:t>ые</a:t>
            </a:r>
            <a:r>
              <a:rPr sz="1600" spc="-5" dirty="0">
                <a:latin typeface="Microsoft Sans Serif"/>
                <a:cs typeface="Microsoft Sans Serif"/>
              </a:rPr>
              <a:t>  </a:t>
            </a:r>
            <a:r>
              <a:rPr sz="1600" spc="-35" dirty="0" smtClean="0">
                <a:latin typeface="Microsoft Sans Serif"/>
                <a:cs typeface="Microsoft Sans Serif"/>
              </a:rPr>
              <a:t>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3375" lvl="1" algn="ctr"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</a:rPr>
              <a:t>УДАЛЕНИЕ С ЭКЗАМЕНА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200" y="1504950"/>
            <a:ext cx="89916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Лица, </a:t>
            </a:r>
            <a:r>
              <a:rPr lang="ru-RU" sz="3200" b="1" dirty="0" smtClean="0"/>
              <a:t>допустившие нарушение Порядка</a:t>
            </a:r>
            <a:r>
              <a:rPr lang="ru-RU" sz="3200" dirty="0" smtClean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ДОСРОЧНОЕ ЗАВЕРШЕНИЕ</a:t>
            </a:r>
            <a:endParaRPr sz="3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200" y="1200150"/>
            <a:ext cx="862315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АППЕЛЯЦИИ: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9860"/>
            <a:ext cx="7239604" cy="426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68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89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/151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 smtClean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 err="1" smtClean="0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800" b="1" spc="-45" dirty="0" smtClean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err="1" smtClean="0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800" b="1" spc="-3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35" dirty="0" err="1" smtClean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52400" y="1200150"/>
            <a:ext cx="88392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30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30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30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30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30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тветы</a:t>
            </a:r>
            <a:r>
              <a:rPr sz="30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30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30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30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30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30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30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30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30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3000" b="1" spc="-10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3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1020900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272415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43893" y="917118"/>
            <a:ext cx="785939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>
              <a:lnSpc>
                <a:spcPct val="100000"/>
              </a:lnSpc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 err="1">
                <a:solidFill>
                  <a:srgbClr val="000713"/>
                </a:solidFill>
                <a:latin typeface="Cambria"/>
                <a:cs typeface="Cambria"/>
              </a:rPr>
              <a:t>баллов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sz="2400" b="1" spc="18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sz="2400" b="1" spc="1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sz="2400" b="1" spc="2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843893" y="3577133"/>
            <a:ext cx="4279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245" algn="l"/>
                <a:tab pos="2684145" algn="l"/>
              </a:tabLst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sz="2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852295" algn="l"/>
                <a:tab pos="2303145" algn="l"/>
                <a:tab pos="339471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sz="2400" b="1" spc="-90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178403" y="3600680"/>
            <a:ext cx="3524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934719" algn="l"/>
                <a:tab pos="211582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sz="2400" b="1" spc="-19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sz="2400" b="1" spc="-60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843893" y="4340817"/>
            <a:ext cx="540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sz="2400" b="1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sz="2400" b="1" spc="-8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228600" y="1047750"/>
            <a:ext cx="8763000" cy="365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 algn="just">
              <a:lnSpc>
                <a:spcPct val="114999"/>
              </a:lnSpc>
              <a:spcBef>
                <a:spcPts val="100"/>
              </a:spcBef>
            </a:pP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6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600" b="1" spc="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6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6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6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 err="1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202</a:t>
            </a:r>
            <a:r>
              <a:rPr lang="ru-RU" sz="26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3</a:t>
            </a:r>
            <a:r>
              <a:rPr sz="2600" b="1" spc="3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35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6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7" y="218598"/>
            <a:ext cx="8991600" cy="42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400" spc="13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8827" y="869554"/>
            <a:ext cx="8991599" cy="413125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9065" marR="132715" algn="ctr">
              <a:lnSpc>
                <a:spcPts val="2810"/>
              </a:lnSpc>
              <a:spcBef>
                <a:spcPts val="455"/>
              </a:spcBef>
            </a:pP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2600" b="1" spc="-5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600" b="1" spc="-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2600" dirty="0">
              <a:latin typeface="Cambria"/>
              <a:cs typeface="Cambria"/>
            </a:endParaRPr>
          </a:p>
          <a:p>
            <a:pPr marL="454025" marR="445134" indent="-1905" algn="ctr">
              <a:lnSpc>
                <a:spcPts val="2810"/>
              </a:lnSpc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2600" dirty="0">
              <a:latin typeface="Cambria"/>
              <a:cs typeface="Cambria"/>
            </a:endParaRPr>
          </a:p>
          <a:p>
            <a:pPr algn="ctr">
              <a:lnSpc>
                <a:spcPts val="2610"/>
              </a:lnSpc>
            </a:pP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26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260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26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2600" dirty="0">
              <a:latin typeface="Cambria"/>
              <a:cs typeface="Cambria"/>
            </a:endParaRPr>
          </a:p>
          <a:p>
            <a:pPr marL="311150" marR="303530" algn="ctr">
              <a:lnSpc>
                <a:spcPts val="2810"/>
              </a:lnSpc>
              <a:spcBef>
                <a:spcPts val="195"/>
              </a:spcBef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округления.</a:t>
            </a:r>
            <a:endParaRPr sz="2600" dirty="0">
              <a:latin typeface="Cambria"/>
              <a:cs typeface="Cambria"/>
            </a:endParaRPr>
          </a:p>
          <a:p>
            <a:pPr marL="424815" marR="419100" indent="-1270" algn="ctr">
              <a:lnSpc>
                <a:spcPct val="100000"/>
              </a:lnSpc>
            </a:pPr>
            <a:r>
              <a:rPr sz="2600" b="1" spc="-15" dirty="0" err="1" smtClean="0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26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260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2600" b="1" spc="-5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класс.</a:t>
            </a:r>
            <a:endParaRPr sz="2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2507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spc="-7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spc="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228600" y="1047750"/>
            <a:ext cx="8839200" cy="367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8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8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 err="1">
                <a:solidFill>
                  <a:srgbClr val="000713"/>
                </a:solidFill>
                <a:latin typeface="Cambria"/>
                <a:cs typeface="Cambria"/>
              </a:rPr>
              <a:t>класса</a:t>
            </a:r>
            <a:r>
              <a:rPr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:</a:t>
            </a:r>
            <a:endParaRPr lang="ru-RU" sz="28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 err="1" smtClean="0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800" b="1" spc="-4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8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8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8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800" dirty="0">
              <a:latin typeface="Cambria"/>
              <a:cs typeface="Cambria"/>
            </a:endParaRPr>
          </a:p>
          <a:p>
            <a:pPr marL="12700" marR="286385" indent="65405">
              <a:lnSpc>
                <a:spcPct val="100000"/>
              </a:lnSpc>
              <a:spcBef>
                <a:spcPts val="580"/>
              </a:spcBef>
            </a:pP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8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b="1" spc="20" dirty="0" err="1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b="1" dirty="0" err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172439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1342" y="103123"/>
            <a:ext cx="803211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spc="-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52401" y="1352551"/>
            <a:ext cx="8771764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800" b="1" spc="-50" dirty="0" smtClean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lang="ru-RU"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вие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lang="ru-RU" sz="28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ния   ат</a:t>
            </a:r>
            <a:r>
              <a:rPr lang="ru-RU" sz="2800" b="1" spc="-55" dirty="0" smtClean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lang="ru-RU"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а об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основном общем образовани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и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lang="ru-RU" sz="28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lang="ru-RU"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lang="ru-RU"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я – </a:t>
            </a:r>
            <a:r>
              <a:rPr lang="ru-RU" sz="2800" b="1" spc="-50" dirty="0" smtClean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спешное </a:t>
            </a:r>
            <a:r>
              <a:rPr sz="2800" b="1" spc="-15" dirty="0" err="1" smtClean="0">
                <a:solidFill>
                  <a:srgbClr val="000713"/>
                </a:solidFill>
                <a:latin typeface="Cambria"/>
                <a:cs typeface="Cambria"/>
              </a:rPr>
              <a:t>прохождение</a:t>
            </a:r>
            <a:r>
              <a:rPr sz="28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8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 smtClean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800" b="1" spc="-10" dirty="0" smtClean="0">
                <a:solidFill>
                  <a:srgbClr val="000713"/>
                </a:solidFill>
                <a:latin typeface="Cambria"/>
                <a:cs typeface="Cambria"/>
              </a:rPr>
              <a:t>),</a:t>
            </a:r>
            <a:r>
              <a:rPr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8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5" dirty="0" err="1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8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 err="1" smtClean="0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800" b="1" spc="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81000" y="858593"/>
            <a:ext cx="8382000" cy="3580147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spcBef>
                <a:spcPts val="1755"/>
              </a:spcBef>
            </a:pPr>
            <a:r>
              <a:rPr sz="2800" b="1" spc="-75" dirty="0">
                <a:latin typeface="Georgia"/>
                <a:cs typeface="Georgia"/>
              </a:rPr>
              <a:t>Цель: </a:t>
            </a:r>
            <a:r>
              <a:rPr sz="2800" spc="150" dirty="0">
                <a:latin typeface="Georgia"/>
                <a:cs typeface="Georgia"/>
              </a:rPr>
              <a:t>допуск </a:t>
            </a:r>
            <a:r>
              <a:rPr sz="2800" spc="210" dirty="0">
                <a:latin typeface="Georgia"/>
                <a:cs typeface="Georgia"/>
              </a:rPr>
              <a:t>к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ГИА</a:t>
            </a:r>
            <a:endParaRPr sz="2800" dirty="0">
              <a:latin typeface="Georgia"/>
              <a:cs typeface="Georgia"/>
            </a:endParaRPr>
          </a:p>
          <a:p>
            <a:pPr marL="12700">
              <a:spcBef>
                <a:spcPts val="1655"/>
              </a:spcBef>
            </a:pPr>
            <a:r>
              <a:rPr sz="2800" b="1" spc="25" dirty="0" err="1" smtClean="0">
                <a:latin typeface="Georgia"/>
                <a:cs typeface="Georgia"/>
              </a:rPr>
              <a:t>Результат</a:t>
            </a:r>
            <a:r>
              <a:rPr sz="2800" b="1" spc="25" dirty="0">
                <a:latin typeface="Georgia"/>
                <a:cs typeface="Georgia"/>
              </a:rPr>
              <a:t>: </a:t>
            </a:r>
            <a:r>
              <a:rPr sz="2800" spc="125" dirty="0">
                <a:latin typeface="Georgia"/>
                <a:cs typeface="Georgia"/>
              </a:rPr>
              <a:t>зачет </a:t>
            </a:r>
            <a:r>
              <a:rPr sz="2800" dirty="0" err="1">
                <a:latin typeface="Georgia"/>
                <a:cs typeface="Georgia"/>
              </a:rPr>
              <a:t>или</a:t>
            </a:r>
            <a:r>
              <a:rPr sz="2800" spc="555" dirty="0">
                <a:latin typeface="Georgia"/>
                <a:cs typeface="Georgia"/>
              </a:rPr>
              <a:t> </a:t>
            </a:r>
            <a:r>
              <a:rPr sz="2800" spc="120" dirty="0" err="1" smtClean="0">
                <a:latin typeface="Georgia"/>
                <a:cs typeface="Georgia"/>
              </a:rPr>
              <a:t>незачет</a:t>
            </a:r>
            <a:endParaRPr sz="2800" dirty="0">
              <a:latin typeface="Georgia"/>
              <a:cs typeface="Georgia"/>
            </a:endParaRPr>
          </a:p>
          <a:p>
            <a:pPr marL="12700" marR="658495" algn="just">
              <a:spcBef>
                <a:spcPts val="5"/>
              </a:spcBef>
            </a:pPr>
            <a:r>
              <a:rPr sz="2800" b="1" spc="80" dirty="0">
                <a:latin typeface="Georgia"/>
                <a:cs typeface="Georgia"/>
              </a:rPr>
              <a:t>Дата </a:t>
            </a:r>
            <a:r>
              <a:rPr sz="2800" b="1" dirty="0">
                <a:latin typeface="Georgia"/>
                <a:cs typeface="Georgia"/>
              </a:rPr>
              <a:t>проведения: </a:t>
            </a:r>
            <a:r>
              <a:rPr lang="ru-RU" sz="28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8 февраля </a:t>
            </a:r>
            <a:r>
              <a:rPr sz="28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8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23 (предварительно)</a:t>
            </a:r>
          </a:p>
          <a:p>
            <a:pPr marL="12700" marR="658495" algn="just">
              <a:spcBef>
                <a:spcPts val="5"/>
              </a:spcBef>
            </a:pPr>
            <a:r>
              <a:rPr lang="ru-RU" sz="28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8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15</a:t>
            </a:r>
            <a:r>
              <a:rPr lang="ru-RU" sz="2800" b="1" spc="-25" dirty="0" smtClean="0">
                <a:latin typeface="Georgia"/>
                <a:cs typeface="Georgia"/>
              </a:rPr>
              <a:t> </a:t>
            </a:r>
            <a:r>
              <a:rPr lang="ru-RU" sz="28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и первый рабочий день в  мае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6095" y="872744"/>
            <a:ext cx="8201659" cy="162929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r>
              <a:rPr sz="2800" spc="5" dirty="0">
                <a:latin typeface="Georgia"/>
                <a:cs typeface="Georgia"/>
              </a:rPr>
              <a:t>Для </a:t>
            </a:r>
            <a:r>
              <a:rPr sz="2800" spc="175" dirty="0">
                <a:latin typeface="Georgia"/>
                <a:cs typeface="Georgia"/>
              </a:rPr>
              <a:t>участия </a:t>
            </a:r>
            <a:r>
              <a:rPr sz="2800" spc="295" dirty="0">
                <a:latin typeface="Georgia"/>
                <a:cs typeface="Georgia"/>
              </a:rPr>
              <a:t>в </a:t>
            </a:r>
            <a:r>
              <a:rPr lang="ru-RU" sz="2800" spc="170" dirty="0" smtClean="0">
                <a:latin typeface="Georgia"/>
                <a:cs typeface="Georgia"/>
              </a:rPr>
              <a:t>О</a:t>
            </a:r>
            <a:r>
              <a:rPr sz="2800" spc="170" dirty="0" smtClean="0">
                <a:latin typeface="Georgia"/>
                <a:cs typeface="Georgia"/>
              </a:rPr>
              <a:t>ГЭ </a:t>
            </a:r>
            <a:r>
              <a:rPr sz="2800" spc="150" dirty="0">
                <a:latin typeface="Georgia"/>
                <a:cs typeface="Georgia"/>
              </a:rPr>
              <a:t>обучающемуся  </a:t>
            </a:r>
            <a:r>
              <a:rPr sz="2800" spc="114" dirty="0" err="1">
                <a:latin typeface="Georgia"/>
                <a:cs typeface="Georgia"/>
              </a:rPr>
              <a:t>необходимо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lang="ru-RU" sz="2800" spc="254" dirty="0" smtClean="0">
                <a:latin typeface="Georgia"/>
                <a:cs typeface="Georgia"/>
              </a:rPr>
              <a:t>подать заявление в</a:t>
            </a:r>
            <a:endParaRPr sz="2800" dirty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>
                <a:latin typeface="Georgia"/>
                <a:cs typeface="Georgia"/>
              </a:rPr>
              <a:t>СРОК </a:t>
            </a:r>
            <a:r>
              <a:rPr sz="2800" b="1" spc="35" dirty="0">
                <a:latin typeface="Georgia"/>
                <a:cs typeface="Georgia"/>
              </a:rPr>
              <a:t>ДО </a:t>
            </a:r>
            <a:r>
              <a:rPr sz="40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800" b="1" spc="610" dirty="0">
                <a:latin typeface="Georgia"/>
                <a:cs typeface="Georgia"/>
              </a:rPr>
              <a:t> </a:t>
            </a:r>
            <a:r>
              <a:rPr lang="ru-RU" sz="2800" b="1" spc="-135" dirty="0" smtClean="0">
                <a:latin typeface="Georgia"/>
                <a:cs typeface="Georgia"/>
              </a:rPr>
              <a:t>МАРТА</a:t>
            </a:r>
            <a:r>
              <a:rPr sz="2800" b="1" spc="-135" dirty="0" smtClean="0">
                <a:latin typeface="Georgia"/>
                <a:cs typeface="Georgia"/>
              </a:rPr>
              <a:t> </a:t>
            </a:r>
            <a:r>
              <a:rPr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2800" b="1" spc="195" dirty="0" smtClean="0">
                <a:latin typeface="Georgia"/>
                <a:cs typeface="Georgia"/>
              </a:rPr>
              <a:t> </a:t>
            </a:r>
            <a:r>
              <a:rPr sz="2800" b="1" spc="-15" dirty="0" smtClean="0">
                <a:latin typeface="Georgia"/>
                <a:cs typeface="Georgia"/>
              </a:rPr>
              <a:t>ГОДА</a:t>
            </a:r>
            <a:r>
              <a:rPr lang="ru-RU" sz="2800" b="1" spc="-15" dirty="0" smtClean="0"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450" y="84010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39875" y="2315174"/>
            <a:ext cx="4488180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/>
          <p:cNvSpPr/>
          <p:nvPr/>
        </p:nvSpPr>
        <p:spPr>
          <a:xfrm>
            <a:off x="173404" y="2495006"/>
            <a:ext cx="4050791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/>
          <p:cNvSpPr/>
          <p:nvPr/>
        </p:nvSpPr>
        <p:spPr>
          <a:xfrm>
            <a:off x="198810" y="2596893"/>
            <a:ext cx="4392486" cy="1814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/>
          <p:cNvSpPr/>
          <p:nvPr/>
        </p:nvSpPr>
        <p:spPr>
          <a:xfrm>
            <a:off x="193955" y="2582862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9"/>
          <p:cNvSpPr txBox="1"/>
          <p:nvPr/>
        </p:nvSpPr>
        <p:spPr>
          <a:xfrm>
            <a:off x="198810" y="2577126"/>
            <a:ext cx="44753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400" b="1" i="1" spc="-175" dirty="0" smtClean="0">
                <a:latin typeface="Trebuchet MS"/>
                <a:cs typeface="Trebuchet MS"/>
              </a:rPr>
              <a:t>- </a:t>
            </a:r>
            <a:r>
              <a:rPr sz="24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400" b="1" i="1" spc="-125" dirty="0" smtClean="0">
                <a:latin typeface="Trebuchet MS"/>
                <a:cs typeface="Trebuchet MS"/>
              </a:rPr>
              <a:t> </a:t>
            </a:r>
            <a:r>
              <a:rPr sz="2400" b="1" i="1" spc="-100" dirty="0">
                <a:latin typeface="Trebuchet MS"/>
                <a:cs typeface="Trebuchet MS"/>
              </a:rPr>
              <a:t>об</a:t>
            </a:r>
            <a:r>
              <a:rPr sz="2400" b="1" i="1" spc="-195" dirty="0">
                <a:latin typeface="Trebuchet MS"/>
                <a:cs typeface="Trebuchet MS"/>
              </a:rPr>
              <a:t> </a:t>
            </a:r>
            <a:r>
              <a:rPr sz="2400" b="1" i="1" spc="-120" dirty="0">
                <a:latin typeface="Trebuchet MS"/>
                <a:cs typeface="Trebuchet MS"/>
              </a:rPr>
              <a:t>участнике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400" b="1" i="1" spc="-175" dirty="0" smtClean="0">
                <a:latin typeface="Trebuchet MS"/>
                <a:cs typeface="Trebuchet MS"/>
              </a:rPr>
              <a:t>- </a:t>
            </a:r>
            <a:r>
              <a:rPr sz="24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400" b="1" i="1" spc="-125" dirty="0" smtClean="0">
                <a:latin typeface="Trebuchet MS"/>
                <a:cs typeface="Trebuchet MS"/>
              </a:rPr>
              <a:t> </a:t>
            </a:r>
            <a:r>
              <a:rPr sz="2400" b="1" i="1" spc="-100" dirty="0">
                <a:latin typeface="Trebuchet MS"/>
                <a:cs typeface="Trebuchet MS"/>
              </a:rPr>
              <a:t>об</a:t>
            </a:r>
            <a:r>
              <a:rPr sz="2400" b="1" i="1" spc="-195" dirty="0">
                <a:latin typeface="Trebuchet MS"/>
                <a:cs typeface="Trebuchet MS"/>
              </a:rPr>
              <a:t> </a:t>
            </a:r>
            <a:r>
              <a:rPr sz="2400" b="1" i="1" spc="-110" dirty="0">
                <a:latin typeface="Trebuchet MS"/>
                <a:cs typeface="Trebuchet MS"/>
              </a:rPr>
              <a:t>образовательной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i="1" spc="-100" dirty="0">
                <a:latin typeface="Trebuchet MS"/>
                <a:cs typeface="Trebuchet MS"/>
              </a:rPr>
              <a:t>организации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4748451" y="2424800"/>
            <a:ext cx="4343399" cy="1914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/>
          <p:cNvSpPr/>
          <p:nvPr/>
        </p:nvSpPr>
        <p:spPr>
          <a:xfrm>
            <a:off x="4837555" y="2599878"/>
            <a:ext cx="4032504" cy="1822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/>
          <p:nvPr/>
        </p:nvSpPr>
        <p:spPr>
          <a:xfrm>
            <a:off x="4821475" y="2567080"/>
            <a:ext cx="4248531" cy="182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3"/>
          <p:cNvSpPr/>
          <p:nvPr/>
        </p:nvSpPr>
        <p:spPr>
          <a:xfrm>
            <a:off x="4784716" y="2565300"/>
            <a:ext cx="4248785" cy="1987649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4997144" y="2596918"/>
            <a:ext cx="3610610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400" b="1" i="1" spc="-175" dirty="0" smtClean="0">
                <a:latin typeface="Trebuchet MS"/>
                <a:cs typeface="Trebuchet MS"/>
              </a:rPr>
              <a:t>- </a:t>
            </a:r>
            <a:r>
              <a:rPr lang="ru-RU" sz="24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4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 err="1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lang="ru-RU" sz="3600" b="1" spc="15" dirty="0" smtClean="0">
                <a:latin typeface="Georgia"/>
                <a:cs typeface="Georgia"/>
              </a:rPr>
              <a:t>О</a:t>
            </a:r>
            <a:r>
              <a:rPr sz="3600" b="1" spc="15" dirty="0" smtClean="0">
                <a:latin typeface="Georgia"/>
                <a:cs typeface="Georgia"/>
              </a:rPr>
              <a:t>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9068" y="63246"/>
            <a:ext cx="54439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132" y="1642795"/>
            <a:ext cx="2019856" cy="90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945628" y="1610790"/>
            <a:ext cx="1393588" cy="88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453808" y="1670353"/>
            <a:ext cx="1960974" cy="83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453808" y="1670353"/>
            <a:ext cx="1961006" cy="836579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6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35" dirty="0" smtClean="0">
                <a:latin typeface="Trebuchet MS"/>
                <a:cs typeface="Trebuchet MS"/>
              </a:rPr>
              <a:t>(</a:t>
            </a:r>
            <a:r>
              <a:rPr lang="ru-RU" sz="1600" b="1" i="1" spc="-135" dirty="0" smtClean="0">
                <a:latin typeface="Trebuchet MS"/>
                <a:cs typeface="Trebuchet MS"/>
              </a:rPr>
              <a:t>апрель-май</a:t>
            </a:r>
            <a:r>
              <a:rPr sz="1600" b="1" i="1" spc="-135" dirty="0" smtClean="0"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0688" y="1682237"/>
            <a:ext cx="2013273" cy="874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4110767" y="1630420"/>
            <a:ext cx="1308957" cy="882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3517552" y="1709795"/>
            <a:ext cx="1954971" cy="808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517552" y="1709796"/>
            <a:ext cx="1955128" cy="8084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6"/>
          <p:cNvSpPr txBox="1"/>
          <p:nvPr/>
        </p:nvSpPr>
        <p:spPr>
          <a:xfrm>
            <a:off x="4014170" y="1724600"/>
            <a:ext cx="9618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125" dirty="0">
                <a:latin typeface="Trebuchet MS"/>
                <a:cs typeface="Trebuchet MS"/>
              </a:rPr>
              <a:t>(май-июль)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8341" y="1731485"/>
            <a:ext cx="2019856" cy="829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6633019" y="1770016"/>
            <a:ext cx="1966256" cy="721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6605966" y="1753776"/>
            <a:ext cx="1960927" cy="775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/>
          <p:nvPr/>
        </p:nvSpPr>
        <p:spPr>
          <a:xfrm>
            <a:off x="6605967" y="1753793"/>
            <a:ext cx="1961006" cy="775448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40" dirty="0">
                <a:latin typeface="Trebuchet MS"/>
                <a:cs typeface="Trebuchet MS"/>
              </a:rPr>
              <a:t>(сентябрь)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533400" y="2876550"/>
            <a:ext cx="8145029" cy="17123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4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4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4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5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endParaRPr lang="ru-RU" sz="24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4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4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4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Проект расписания ОГЭ 2023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основной период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8263"/>
              </p:ext>
            </p:extLst>
          </p:nvPr>
        </p:nvGraphicFramePr>
        <p:xfrm>
          <a:off x="152400" y="826345"/>
          <a:ext cx="8826000" cy="4221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8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400" b="1" spc="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2400" b="1" spc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2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400" spc="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2400" spc="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2400" spc="-8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2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400" b="1" spc="-4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lang="ru-RU" sz="2400" spc="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2400" spc="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2400" spc="-8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3, 24</a:t>
                      </a:r>
                      <a:r>
                        <a:rPr sz="2400" b="1" spc="-4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2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endParaRPr lang="ru-RU" sz="2400" spc="-1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sz="2400" spc="-10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7, 28</a:t>
                      </a:r>
                      <a:r>
                        <a:rPr lang="ru-RU" sz="2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мая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40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2400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lang="ru-RU" sz="2400" spc="-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2400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r>
                        <a:rPr sz="2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физика,</a:t>
                      </a:r>
                      <a:r>
                        <a:rPr sz="2400" spc="-3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</a:t>
                      </a:r>
                      <a:r>
                        <a:rPr sz="2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lang="ru-RU" sz="2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, 8 </a:t>
                      </a:r>
                      <a:r>
                        <a:rPr sz="2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400" spc="-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2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lang="ru-RU" sz="2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язык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83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24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lang="ru-RU" sz="2400" spc="-5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2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</a:t>
                      </a:r>
                      <a:r>
                        <a:rPr lang="ru-RU" sz="2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 ИКТ, география и химия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83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lang="ru-RU" sz="2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июня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400" b="0" i="0" spc="-1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2400" b="0" i="0" spc="-1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Литература, физика,</a:t>
                      </a:r>
                      <a:r>
                        <a:rPr lang="ru-RU" sz="2400" b="0" i="0" spc="-10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 и ИКТ, география</a:t>
                      </a:r>
                      <a:endParaRPr sz="24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942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2400" b="1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2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lang="ru-RU" sz="2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4 июля по 9 июля 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lang="ru-RU" sz="2400" b="1" i="1" spc="-10" dirty="0" smtClean="0">
                        <a:solidFill>
                          <a:srgbClr val="000713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2400" b="1" i="1" spc="-10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</a:t>
                      </a:r>
                      <a:r>
                        <a:rPr sz="24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24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2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</a:t>
                      </a:r>
                      <a:r>
                        <a:rPr sz="2400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2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spc="-12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spc="-36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02457"/>
              </p:ext>
            </p:extLst>
          </p:nvPr>
        </p:nvGraphicFramePr>
        <p:xfrm>
          <a:off x="1" y="858595"/>
          <a:ext cx="9143999" cy="4317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8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4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sz="18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4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8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800" b="1" spc="-5" dirty="0" err="1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кроме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 err="1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раздела</a:t>
                      </a:r>
                      <a:r>
                        <a:rPr lang="ru-RU" sz="18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20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Говорение»)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8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8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8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26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8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</a:t>
                      </a:r>
                      <a:r>
                        <a:rPr sz="1800" b="1" spc="-5" dirty="0" err="1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раздел</a:t>
                      </a:r>
                      <a:r>
                        <a:rPr lang="ru-RU" sz="1800" b="1" spc="-5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20" dirty="0" smtClean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</a:t>
                      </a:r>
                      <a:r>
                        <a:rPr sz="18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Говорение»)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8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-76201" y="866858"/>
            <a:ext cx="9220201" cy="4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Props1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48e722-e5ee-4bb4-abb8-2d4075f5b3d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934</Words>
  <Application>Microsoft Office PowerPoint</Application>
  <PresentationFormat>Экран (16:9)</PresentationFormat>
  <Paragraphs>179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Book Antiqua</vt:lpstr>
      <vt:lpstr>Calibri</vt:lpstr>
      <vt:lpstr>Cambria</vt:lpstr>
      <vt:lpstr>Georgia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СОБЕСЕДОВАНИЕ:</vt:lpstr>
      <vt:lpstr>РЕГИСТРАЦИЯ НА ОГЭ</vt:lpstr>
      <vt:lpstr>РАСПИСАНИЕ ОГЭ</vt:lpstr>
      <vt:lpstr>Проект расписания ОГЭ 2023 основной период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Пользователь</cp:lastModifiedBy>
  <cp:revision>88</cp:revision>
  <dcterms:created xsi:type="dcterms:W3CDTF">2019-10-15T10:38:01Z</dcterms:created>
  <dcterms:modified xsi:type="dcterms:W3CDTF">2023-02-19T07:04:27Z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