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3" r:id="rId5"/>
    <p:sldId id="258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5" autoAdjust="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A397-2806-4981-9C10-76DD9E9B94D8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ADA3-DABA-4C30-8B14-A97C049CB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9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ADA3-DABA-4C30-8B14-A97C049CBE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9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136904" cy="86409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Segoe Script" pitchFamily="34" charset="0"/>
              </a:rPr>
              <a:t>Всероссийский конкурс</a:t>
            </a:r>
            <a:br>
              <a:rPr lang="ru-RU" sz="3200" b="1" i="1" dirty="0" smtClean="0">
                <a:solidFill>
                  <a:srgbClr val="003300"/>
                </a:solidFill>
                <a:latin typeface="Segoe Script" pitchFamily="34" charset="0"/>
              </a:rPr>
            </a:br>
            <a:r>
              <a:rPr lang="ru-RU" sz="3200" b="1" i="1" dirty="0" smtClean="0">
                <a:solidFill>
                  <a:srgbClr val="003300"/>
                </a:solidFill>
                <a:latin typeface="Segoe Script" pitchFamily="34" charset="0"/>
              </a:rPr>
              <a:t> «Лучшая школьная столовая»</a:t>
            </a:r>
            <a:endParaRPr lang="ru-RU" sz="3200" b="1" i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3"/>
            <a:ext cx="6400800" cy="20162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Segoe Script" pitchFamily="34" charset="0"/>
              </a:rPr>
              <a:t>Приготовление поварами школьной столовой горячего завтрака</a:t>
            </a:r>
            <a:endParaRPr lang="ru-RU" b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10800000" flipV="1">
            <a:off x="1835696" y="5229200"/>
            <a:ext cx="61926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МБОУ СШ №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м. М. Горького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5" y="3113586"/>
            <a:ext cx="6444716" cy="34837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41590" y="5700088"/>
            <a:ext cx="479084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ГКОУ РД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Новоурадинская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Шамильского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им.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Асиятилова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С.Х»</a:t>
            </a:r>
          </a:p>
        </p:txBody>
      </p:sp>
    </p:spTree>
    <p:extLst>
      <p:ext uri="{BB962C8B-B14F-4D97-AF65-F5344CB8AC3E}">
        <p14:creationId xmlns:p14="http://schemas.microsoft.com/office/powerpoint/2010/main" val="533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-262532"/>
            <a:ext cx="9132507" cy="71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521" y="1330896"/>
            <a:ext cx="3258335" cy="51224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Меню  школьного завтрака 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Салат из свеклы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Картофельное пюре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Сок абрикосовый 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Свежие фрукты (груша, </a:t>
            </a:r>
            <a:r>
              <a:rPr lang="ru-RU" sz="2400" b="1" dirty="0">
                <a:solidFill>
                  <a:srgbClr val="003300"/>
                </a:solidFill>
              </a:rPr>
              <a:t>я</a:t>
            </a:r>
            <a:r>
              <a:rPr lang="ru-RU" sz="2400" b="1" dirty="0" smtClean="0">
                <a:solidFill>
                  <a:srgbClr val="003300"/>
                </a:solidFill>
              </a:rPr>
              <a:t>блоко</a:t>
            </a:r>
            <a:r>
              <a:rPr lang="ru-RU" sz="2400" b="1" dirty="0" smtClean="0">
                <a:solidFill>
                  <a:srgbClr val="003300"/>
                </a:solidFill>
              </a:rPr>
              <a:t>) 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Хлеб ( ржаной и пшеничный</a:t>
            </a:r>
            <a:r>
              <a:rPr lang="ru-RU" sz="2400" b="1" dirty="0" smtClean="0">
                <a:solidFill>
                  <a:srgbClr val="003300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</a:rPr>
              <a:t>Гуляш из говядины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1777" y="0"/>
            <a:ext cx="8568952" cy="9087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Питание детей в школе – один из важных факторов, определяющих  здоровье учащихся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8245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261" y="1052736"/>
            <a:ext cx="8712968" cy="15365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Картофель содержит 32 полезных элемента и все они сохраняются при приготовлении пюре:</a:t>
            </a:r>
            <a:r>
              <a:rPr lang="ru-RU" sz="2200" b="1" dirty="0">
                <a:solidFill>
                  <a:srgbClr val="003300"/>
                </a:solidFill>
              </a:rPr>
              <a:t> </a:t>
            </a:r>
            <a:r>
              <a:rPr lang="ru-RU" sz="2200" b="1" dirty="0" smtClean="0">
                <a:solidFill>
                  <a:srgbClr val="003300"/>
                </a:solidFill>
              </a:rPr>
              <a:t>витамины группы С</a:t>
            </a:r>
            <a:r>
              <a:rPr lang="ru-RU" sz="2200" b="1" dirty="0">
                <a:solidFill>
                  <a:srgbClr val="003300"/>
                </a:solidFill>
              </a:rPr>
              <a:t>, В и </a:t>
            </a:r>
            <a:r>
              <a:rPr lang="ru-RU" sz="2200" b="1" dirty="0" smtClean="0">
                <a:solidFill>
                  <a:srgbClr val="003300"/>
                </a:solidFill>
              </a:rPr>
              <a:t>РР; минеральные </a:t>
            </a:r>
            <a:r>
              <a:rPr lang="ru-RU" sz="2200" b="1" dirty="0">
                <a:solidFill>
                  <a:srgbClr val="003300"/>
                </a:solidFill>
              </a:rPr>
              <a:t>вещества: калий, кальций, фосфор, </a:t>
            </a:r>
            <a:r>
              <a:rPr lang="ru-RU" sz="2200" b="1" dirty="0" smtClean="0">
                <a:solidFill>
                  <a:srgbClr val="003300"/>
                </a:solidFill>
              </a:rPr>
              <a:t>магний. </a:t>
            </a:r>
            <a:r>
              <a:rPr lang="ru-RU" sz="2200" b="1" dirty="0">
                <a:solidFill>
                  <a:srgbClr val="003300"/>
                </a:solidFill>
              </a:rPr>
              <a:t>Картофель стимулирует выработку веществ, улучшающих память и работу </a:t>
            </a:r>
            <a:r>
              <a:rPr lang="ru-RU" sz="2200" b="1" dirty="0" smtClean="0">
                <a:solidFill>
                  <a:srgbClr val="003300"/>
                </a:solidFill>
              </a:rPr>
              <a:t>мозга</a:t>
            </a:r>
            <a:r>
              <a:rPr lang="ru-RU" sz="2200" dirty="0"/>
              <a:t>.</a:t>
            </a:r>
            <a:endParaRPr lang="ru-RU" sz="2200" b="1" dirty="0">
              <a:solidFill>
                <a:srgbClr val="003300"/>
              </a:solidFill>
            </a:endParaRPr>
          </a:p>
          <a:p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1545" y="1"/>
            <a:ext cx="7772400" cy="126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Приготовление картофельного пюре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-1880" y="5877272"/>
            <a:ext cx="4861912" cy="9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003300"/>
                </a:solidFill>
              </a:rPr>
              <a:t>Отвариваем </a:t>
            </a:r>
            <a:r>
              <a:rPr lang="ru-RU" sz="2600" b="1" dirty="0" smtClean="0">
                <a:solidFill>
                  <a:srgbClr val="003300"/>
                </a:solidFill>
              </a:rPr>
              <a:t>картофель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5050512" y="6007536"/>
            <a:ext cx="4067942" cy="44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003300"/>
                </a:solidFill>
              </a:rPr>
              <a:t>Раскладываем по порциям</a:t>
            </a:r>
          </a:p>
          <a:p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7286"/>
            <a:ext cx="3816423" cy="3336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89311"/>
            <a:ext cx="3801632" cy="33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18296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5" y="908720"/>
            <a:ext cx="5544616" cy="29523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Вареная свекла, в отличие от многих других овощей, способна сохранять главные свои полезные свойства. Регулирует жировой обмен, препятствует ожирению. Словом - вещество полезное во всех отношениях; оно присутствует и в корнеплоде, и в листьях свеклы, при нагревании практически не разрушается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Салат из </a:t>
            </a:r>
            <a:r>
              <a:rPr lang="ru-RU" sz="3200" b="1" dirty="0" smtClean="0">
                <a:solidFill>
                  <a:srgbClr val="003300"/>
                </a:solidFill>
              </a:rPr>
              <a:t>свеклы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5219294" y="5085184"/>
            <a:ext cx="345716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 smtClean="0">
                <a:solidFill>
                  <a:srgbClr val="003300"/>
                </a:solidFill>
              </a:rPr>
              <a:t>Добавляем  салат из </a:t>
            </a:r>
            <a:r>
              <a:rPr lang="ru-RU" sz="2100" b="1" dirty="0" smtClean="0">
                <a:solidFill>
                  <a:srgbClr val="003300"/>
                </a:solidFill>
              </a:rPr>
              <a:t>свеклы</a:t>
            </a:r>
            <a:r>
              <a:rPr lang="ru-RU" sz="2100" b="1" dirty="0" smtClean="0">
                <a:solidFill>
                  <a:srgbClr val="003300"/>
                </a:solidFill>
              </a:rPr>
              <a:t> </a:t>
            </a:r>
            <a:r>
              <a:rPr lang="ru-RU" sz="2100" b="1" dirty="0" smtClean="0">
                <a:solidFill>
                  <a:srgbClr val="003300"/>
                </a:solidFill>
              </a:rPr>
              <a:t>в каждую порцию</a:t>
            </a:r>
            <a:endParaRPr lang="ru-RU" sz="21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0" y="730116"/>
            <a:ext cx="3201419" cy="3860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" y="3212975"/>
            <a:ext cx="5109178" cy="3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4536504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  <a:latin typeface="YS Text"/>
              </a:rPr>
              <a:t>Очень полезно пить натуральные </a:t>
            </a:r>
            <a:r>
              <a:rPr lang="ru-RU" sz="2000" dirty="0" smtClean="0">
                <a:solidFill>
                  <a:srgbClr val="000000"/>
                </a:solidFill>
                <a:latin typeface="YS Text"/>
              </a:rPr>
              <a:t>соки</a:t>
            </a:r>
            <a:endParaRPr lang="ru-RU" sz="2000" dirty="0">
              <a:solidFill>
                <a:srgbClr val="000000"/>
              </a:solidFill>
              <a:latin typeface="YS Text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YS Text"/>
              </a:rPr>
              <a:t>Абрикосовый сок содержит калий, железо, каротин.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YS Text"/>
              </a:rPr>
              <a:t>Выпив стакан томатного сока, можно удовлетворить суточную потребность в витамине С</a:t>
            </a:r>
            <a:r>
              <a:rPr lang="ru-RU" sz="2000" dirty="0" smtClean="0">
                <a:solidFill>
                  <a:srgbClr val="000000"/>
                </a:solidFill>
                <a:latin typeface="YS Text"/>
              </a:rPr>
              <a:t>.</a:t>
            </a:r>
            <a:endParaRPr lang="ru-RU" sz="2000" dirty="0">
              <a:solidFill>
                <a:srgbClr val="000000"/>
              </a:solidFill>
              <a:latin typeface="YS Text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YS Text"/>
              </a:rPr>
              <a:t>В яблочном - железо, в рябиновом и морковном - витамин А.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YS Text"/>
              </a:rPr>
              <a:t>В 100 граммах </a:t>
            </a:r>
            <a:r>
              <a:rPr lang="ru-RU" sz="2000" dirty="0" err="1">
                <a:solidFill>
                  <a:srgbClr val="000000"/>
                </a:solidFill>
                <a:latin typeface="YS Text"/>
              </a:rPr>
              <a:t>чёрносмородинового</a:t>
            </a:r>
            <a:r>
              <a:rPr lang="ru-RU" sz="2000" dirty="0">
                <a:solidFill>
                  <a:srgbClr val="000000"/>
                </a:solidFill>
                <a:latin typeface="YS Text"/>
              </a:rPr>
              <a:t> сока содержится 90 миллиграммов витамина С.</a:t>
            </a:r>
            <a:endParaRPr lang="ru-RU" sz="2000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053" y="260649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Сок абрикосовый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907704" y="5939720"/>
            <a:ext cx="5904656" cy="63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17" y="1355538"/>
            <a:ext cx="4104457" cy="45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" y="-45720"/>
            <a:ext cx="9132507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461" y="5135370"/>
            <a:ext cx="3709339" cy="1101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Накрываем на столы к приходу учащихся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Накрываем завтрак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14" y="908720"/>
            <a:ext cx="3858752" cy="5598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975344" cy="39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1" y="1628800"/>
            <a:ext cx="3923929" cy="4320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Наши повара желают всем  приятного аппетита и напоминают, что  завтрак для школьника очень важен.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БУДЬТЕ ЗДОРОВЫ!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64807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3300"/>
                </a:solidFill>
                <a:latin typeface="Segoe Script" pitchFamily="34" charset="0"/>
              </a:rPr>
              <a:t>Всероссийский конкурс</a:t>
            </a:r>
            <a:br>
              <a:rPr lang="ru-RU" sz="2400" b="1" i="1" dirty="0">
                <a:solidFill>
                  <a:srgbClr val="003300"/>
                </a:solidFill>
                <a:latin typeface="Segoe Script" pitchFamily="34" charset="0"/>
              </a:rPr>
            </a:br>
            <a:r>
              <a:rPr lang="ru-RU" sz="2400" b="1" i="1" dirty="0">
                <a:solidFill>
                  <a:srgbClr val="003300"/>
                </a:solidFill>
                <a:latin typeface="Segoe Script" pitchFamily="34" charset="0"/>
              </a:rPr>
              <a:t> «Лучшая школьная столовая»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1"/>
            <a:ext cx="4896544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261</Words>
  <Application>Microsoft Office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Script</vt:lpstr>
      <vt:lpstr>Times New Roman</vt:lpstr>
      <vt:lpstr>YS Text</vt:lpstr>
      <vt:lpstr>Тема Office</vt:lpstr>
      <vt:lpstr>Всероссийский конкурс  «Лучшая школьная столовая»</vt:lpstr>
      <vt:lpstr>Питание детей в школе – один из важных факторов, определяющих  здоровье учащихся</vt:lpstr>
      <vt:lpstr>Приготовление картофельного пюре</vt:lpstr>
      <vt:lpstr>Салат из свеклы</vt:lpstr>
      <vt:lpstr>Сок абрикосовый</vt:lpstr>
      <vt:lpstr>Накрываем завтрак</vt:lpstr>
      <vt:lpstr>Всероссийский конкурс  «Лучшая школьная столовая»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«Лучшая школьная столовая»</dc:title>
  <dc:creator>User</dc:creator>
  <cp:lastModifiedBy>URADA</cp:lastModifiedBy>
  <cp:revision>37</cp:revision>
  <dcterms:created xsi:type="dcterms:W3CDTF">2021-10-17T12:20:59Z</dcterms:created>
  <dcterms:modified xsi:type="dcterms:W3CDTF">2024-04-26T11:28:19Z</dcterms:modified>
</cp:coreProperties>
</file>